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7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61" r:id="rId13"/>
    <p:sldId id="274" r:id="rId14"/>
    <p:sldId id="275" r:id="rId15"/>
    <p:sldId id="262" r:id="rId16"/>
    <p:sldId id="276" r:id="rId17"/>
    <p:sldId id="263" r:id="rId18"/>
    <p:sldId id="277" r:id="rId19"/>
    <p:sldId id="278" r:id="rId20"/>
    <p:sldId id="279" r:id="rId21"/>
    <p:sldId id="280" r:id="rId22"/>
    <p:sldId id="281" r:id="rId23"/>
    <p:sldId id="264" r:id="rId24"/>
    <p:sldId id="26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Paytone One" panose="020B0604020202020204" charset="0"/>
      <p:regular r:id="rId32"/>
    </p:embeddedFont>
    <p:embeddedFont>
      <p:font typeface="Quicksand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424" autoAdjust="0"/>
  </p:normalViewPr>
  <p:slideViewPr>
    <p:cSldViewPr>
      <p:cViewPr varScale="1"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497EB-9E97-417A-8244-57BECCA3AEFE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09993-387F-4E39-871B-90DD03416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JPEG</a:t>
            </a:r>
          </a:p>
          <a:p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, JPEG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jpeg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Mắt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  <a:p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rìa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hay </a:t>
            </a:r>
            <a:r>
              <a:rPr lang="en-US" dirty="0" err="1"/>
              <a:t>đá</a:t>
            </a:r>
            <a:endParaRPr lang="en-US" dirty="0"/>
          </a:p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cành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lẫn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đá</a:t>
            </a:r>
            <a:endParaRPr lang="en-US" dirty="0"/>
          </a:p>
          <a:p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ko </a:t>
            </a:r>
            <a:r>
              <a:rPr lang="en-US" dirty="0" err="1"/>
              <a:t>để</a:t>
            </a:r>
            <a:r>
              <a:rPr lang="en-US" dirty="0"/>
              <a:t> ý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láng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8x8 chia </a:t>
            </a:r>
            <a:r>
              <a:rPr lang="en-US" dirty="0" err="1"/>
              <a:t>cho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quantization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tròn</a:t>
            </a:r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50%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Sao </a:t>
            </a:r>
            <a:r>
              <a:rPr lang="en-US" dirty="0" err="1"/>
              <a:t>bước</a:t>
            </a:r>
            <a:r>
              <a:rPr lang="en-US" dirty="0"/>
              <a:t> quantization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vecto</a:t>
            </a:r>
            <a:r>
              <a:rPr lang="en-US" dirty="0"/>
              <a:t> 1x64 </a:t>
            </a:r>
            <a:r>
              <a:rPr lang="en-US" dirty="0" err="1"/>
              <a:t>từ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trên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DC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DC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DC ở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delta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DC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AC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AC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AC </a:t>
            </a:r>
            <a:r>
              <a:rPr lang="en-US" dirty="0" err="1"/>
              <a:t>khác</a:t>
            </a:r>
            <a:r>
              <a:rPr lang="en-US" dirty="0"/>
              <a:t>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4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choỗi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file JPEG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nén</a:t>
            </a:r>
            <a:endParaRPr lang="en-US" dirty="0"/>
          </a:p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7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decode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2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2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luminance,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tối</a:t>
            </a:r>
            <a:endParaRPr lang="en-US" dirty="0"/>
          </a:p>
          <a:p>
            <a:r>
              <a:rPr lang="en-US" dirty="0" err="1"/>
              <a:t>Cb</a:t>
            </a:r>
            <a:r>
              <a:rPr lang="en-US" dirty="0"/>
              <a:t>, Cr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chrominance,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5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4 pixel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9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ở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r>
              <a:rPr lang="en-US" dirty="0"/>
              <a:t>Trong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: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que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nón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</a:p>
          <a:p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que </a:t>
            </a:r>
            <a:r>
              <a:rPr lang="en-US" dirty="0" err="1"/>
              <a:t>có</a:t>
            </a:r>
            <a:r>
              <a:rPr lang="en-US" dirty="0"/>
              <a:t> 92 </a:t>
            </a:r>
            <a:r>
              <a:rPr lang="en-US" dirty="0" err="1"/>
              <a:t>triệu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</a:t>
            </a:r>
            <a:r>
              <a:rPr lang="en-US" dirty="0" err="1"/>
              <a:t>nón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4,6 </a:t>
            </a:r>
            <a:r>
              <a:rPr lang="en-US" dirty="0" err="1"/>
              <a:t>triệu</a:t>
            </a:r>
            <a:endParaRPr lang="en-US" dirty="0"/>
          </a:p>
          <a:p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 </a:t>
            </a:r>
            <a:r>
              <a:rPr lang="en-US" dirty="0" err="1"/>
              <a:t>nhạy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Cb</a:t>
            </a:r>
            <a:r>
              <a:rPr lang="en-US" dirty="0"/>
              <a:t>, Cr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nhiều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2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640x480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2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DCT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kỹ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thuật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chuyển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những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điểm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tổng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tần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khối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8x8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sẽ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64 ô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64 ô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64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hàm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cosine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tần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09993-387F-4E39-871B-90DD03416C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hyperlink" Target="https://en.wikipedia.org/wiki/JPEG" TargetMode="External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hyperlink" Target="https://yasoob.me/posts/understanding-and-writing-jpeg-decoder-in-python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hyperlink" Target="https://youtu.be/Q2aEzeMDHMA" TargetMode="External"/><Relationship Id="rId5" Type="http://schemas.openxmlformats.org/officeDocument/2006/relationships/image" Target="../media/image64.svg"/><Relationship Id="rId10" Type="http://schemas.openxmlformats.org/officeDocument/2006/relationships/hyperlink" Target="https://www.youtube.com/watch?v=Kv1Hiv3ox8I&amp;t=923s&amp;pp=ygUXanBlZyBjb21wcmVzc2lvbiBweXRob24%3D" TargetMode="External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hyperlink" Target="https://www.w3.org/Graphics/JPEG/itu-t81.pdf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svg"/><Relationship Id="rId10" Type="http://schemas.openxmlformats.org/officeDocument/2006/relationships/image" Target="../media/image76.sv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54514" y="5319428"/>
            <a:ext cx="3978971" cy="1273271"/>
          </a:xfrm>
          <a:custGeom>
            <a:avLst/>
            <a:gdLst/>
            <a:ahLst/>
            <a:cxnLst/>
            <a:rect l="l" t="t" r="r" b="b"/>
            <a:pathLst>
              <a:path w="3978971" h="1273271">
                <a:moveTo>
                  <a:pt x="0" y="0"/>
                </a:moveTo>
                <a:lnTo>
                  <a:pt x="3978972" y="0"/>
                </a:lnTo>
                <a:lnTo>
                  <a:pt x="3978972" y="1273271"/>
                </a:lnTo>
                <a:lnTo>
                  <a:pt x="0" y="1273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42349" y="1904326"/>
            <a:ext cx="10003302" cy="318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JPEG COMPRESSION</a:t>
            </a:r>
          </a:p>
        </p:txBody>
      </p: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11C80-DA21-6CC5-D9DD-0EAAE63AAC2C}"/>
              </a:ext>
            </a:extLst>
          </p:cNvPr>
          <p:cNvSpPr txBox="1"/>
          <p:nvPr/>
        </p:nvSpPr>
        <p:spPr>
          <a:xfrm>
            <a:off x="2576792" y="6956182"/>
            <a:ext cx="434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ytone One" panose="020B0604020202020204" charset="0"/>
              </a:rPr>
              <a:t>GVHD</a:t>
            </a:r>
            <a:br>
              <a:rPr lang="en-US" sz="4000" dirty="0">
                <a:latin typeface="Paytone One" panose="020B0604020202020204" charset="0"/>
              </a:rPr>
            </a:br>
            <a:r>
              <a:rPr lang="en-US" sz="4000" dirty="0">
                <a:latin typeface="Paytone One" panose="020B0604020202020204" charset="0"/>
              </a:rPr>
              <a:t>ĐỖ VĂN TIẾN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F9462-ED5A-AF19-BF60-8E45E00C24A8}"/>
              </a:ext>
            </a:extLst>
          </p:cNvPr>
          <p:cNvSpPr txBox="1"/>
          <p:nvPr/>
        </p:nvSpPr>
        <p:spPr>
          <a:xfrm>
            <a:off x="10363200" y="6978774"/>
            <a:ext cx="5614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Paytone One" panose="020B0604020202020204" charset="0"/>
              </a:rPr>
              <a:t>ĐOÀN QUANG HƯNG</a:t>
            </a:r>
            <a:br>
              <a:rPr lang="en-US" sz="4000" dirty="0">
                <a:latin typeface="Paytone One" panose="020B0604020202020204" charset="0"/>
              </a:rPr>
            </a:br>
            <a:r>
              <a:rPr lang="en-US" sz="4000" dirty="0">
                <a:latin typeface="Paytone One" panose="020B0604020202020204" charset="0"/>
              </a:rPr>
              <a:t>21520884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3C83C7-EC08-5305-516E-65D65248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05" y="2842647"/>
            <a:ext cx="56673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768935-26C6-CD00-D029-69C36B1D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422" y="2880747"/>
            <a:ext cx="566737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EAC2EF-E0CD-55F4-DAE9-B42CB7E3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04" y="2842647"/>
            <a:ext cx="5667375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C917D2D-AB63-12FF-9CAC-B8E1AB04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420" y="2842647"/>
            <a:ext cx="5667375" cy="59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987F1A-3EBB-6AF4-1664-0BA82516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20" y="3939918"/>
            <a:ext cx="12922760" cy="560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B874D-E9AA-0172-2F59-2F429BE0777C}"/>
              </a:ext>
            </a:extLst>
          </p:cNvPr>
          <p:cNvSpPr txBox="1"/>
          <p:nvPr/>
        </p:nvSpPr>
        <p:spPr>
          <a:xfrm>
            <a:off x="4724401" y="2584602"/>
            <a:ext cx="9448800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8x8 </a:t>
            </a:r>
          </a:p>
        </p:txBody>
      </p:sp>
    </p:spTree>
    <p:extLst>
      <p:ext uri="{BB962C8B-B14F-4D97-AF65-F5344CB8AC3E}">
        <p14:creationId xmlns:p14="http://schemas.microsoft.com/office/powerpoint/2010/main" val="34916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0">
            <a:extLst>
              <a:ext uri="{FF2B5EF4-FFF2-40B4-BE49-F238E27FC236}">
                <a16:creationId xmlns:a16="http://schemas.microsoft.com/office/drawing/2014/main" id="{7A1BD89E-31B2-73D8-99D5-B600E12F0BBA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64865FB-9AF3-7274-C532-854694884494}"/>
              </a:ext>
            </a:extLst>
          </p:cNvPr>
          <p:cNvSpPr txBox="1"/>
          <p:nvPr/>
        </p:nvSpPr>
        <p:spPr>
          <a:xfrm>
            <a:off x="381000" y="2055177"/>
            <a:ext cx="10041218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DISCRETE COSINE TRANSFORM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921F2B-14BC-4CC3-C01D-224744389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84" y="3621721"/>
            <a:ext cx="5553850" cy="6020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60D19E-D758-5D36-8444-696630013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3564563"/>
            <a:ext cx="5515745" cy="6077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D8EF27-C775-4FBD-05A9-BDD4086C4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882" y="3640773"/>
            <a:ext cx="5553850" cy="6001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0">
            <a:extLst>
              <a:ext uri="{FF2B5EF4-FFF2-40B4-BE49-F238E27FC236}">
                <a16:creationId xmlns:a16="http://schemas.microsoft.com/office/drawing/2014/main" id="{7A1BD89E-31B2-73D8-99D5-B600E12F0BBA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64865FB-9AF3-7274-C532-854694884494}"/>
              </a:ext>
            </a:extLst>
          </p:cNvPr>
          <p:cNvSpPr txBox="1"/>
          <p:nvPr/>
        </p:nvSpPr>
        <p:spPr>
          <a:xfrm>
            <a:off x="381000" y="2055177"/>
            <a:ext cx="10041218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DISCRETE COSINE 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A8E68-26AF-2C80-01DA-519DB9E6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853214"/>
            <a:ext cx="5486399" cy="549679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E8869B-9FF9-B762-F970-7E8BEB06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6" y="3853214"/>
            <a:ext cx="5620166" cy="56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6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0">
            <a:extLst>
              <a:ext uri="{FF2B5EF4-FFF2-40B4-BE49-F238E27FC236}">
                <a16:creationId xmlns:a16="http://schemas.microsoft.com/office/drawing/2014/main" id="{7A1BD89E-31B2-73D8-99D5-B600E12F0BBA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64865FB-9AF3-7274-C532-854694884494}"/>
              </a:ext>
            </a:extLst>
          </p:cNvPr>
          <p:cNvSpPr txBox="1"/>
          <p:nvPr/>
        </p:nvSpPr>
        <p:spPr>
          <a:xfrm>
            <a:off x="381000" y="2055177"/>
            <a:ext cx="10041218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DISCRETE COSINE TRANSFORM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28E7804-0134-60D4-040A-DD5C4736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74" y="3621721"/>
            <a:ext cx="14775650" cy="206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17AD57-4B67-F97B-D64A-814225479985}"/>
                  </a:ext>
                </a:extLst>
              </p:cNvPr>
              <p:cNvSpPr txBox="1"/>
              <p:nvPr/>
            </p:nvSpPr>
            <p:spPr>
              <a:xfrm>
                <a:off x="1756174" y="5888485"/>
                <a:ext cx="14775649" cy="3598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u, v: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xác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vị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tần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bảng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tần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α(u)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3600" b="0" i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ế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1,  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ế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≠0</m:t>
                            </m:r>
                          </m:e>
                        </m:eqArr>
                      </m:e>
                    </m:d>
                  </m:oMath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vị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(x, 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u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sub>
                    </m:sSub>
                  </m:oMath>
                </a14:m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DCT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tại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vị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trí</a:t>
                </a:r>
                <a:r>
                  <a:rPr lang="en-US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(u, v)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817AD57-4B67-F97B-D64A-814225479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74" y="5888485"/>
                <a:ext cx="14775649" cy="3598357"/>
              </a:xfrm>
              <a:prstGeom prst="rect">
                <a:avLst/>
              </a:prstGeom>
              <a:blipFill>
                <a:blip r:embed="rId4"/>
                <a:stretch>
                  <a:fillRect l="-1238" t="-2881" b="-4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30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4BF58-DC6D-C28B-5209-B4446123866E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15F4C17-08BA-04F5-9CCD-051E7ECB0947}"/>
              </a:ext>
            </a:extLst>
          </p:cNvPr>
          <p:cNvSpPr txBox="1"/>
          <p:nvPr/>
        </p:nvSpPr>
        <p:spPr>
          <a:xfrm>
            <a:off x="666613" y="2043784"/>
            <a:ext cx="4495800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Quantization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CE497C-B804-667C-E0C9-14BB08C91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577" y="2801547"/>
            <a:ext cx="4962845" cy="74854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4BF58-DC6D-C28B-5209-B4446123866E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15F4C17-08BA-04F5-9CCD-051E7ECB0947}"/>
              </a:ext>
            </a:extLst>
          </p:cNvPr>
          <p:cNvSpPr txBox="1"/>
          <p:nvPr/>
        </p:nvSpPr>
        <p:spPr>
          <a:xfrm>
            <a:off x="666613" y="2043784"/>
            <a:ext cx="4495800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Quantization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3F0A2-FBFA-2CB5-8973-A5417226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689" y="3904144"/>
            <a:ext cx="7714622" cy="46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-5400000">
            <a:off x="1957002" y="7160880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27C77-0C99-037F-6AA3-A039347A9555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BFC4B8E-ADE8-9FAC-D65E-5CAC7E0F1714}"/>
              </a:ext>
            </a:extLst>
          </p:cNvPr>
          <p:cNvSpPr txBox="1"/>
          <p:nvPr/>
        </p:nvSpPr>
        <p:spPr>
          <a:xfrm>
            <a:off x="666612" y="2043784"/>
            <a:ext cx="5083121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Entropy encoding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198AFDF-EDBA-6DFE-3188-054614D5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38" y="3687071"/>
            <a:ext cx="7126524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-5400000">
            <a:off x="1957002" y="7160880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27C77-0C99-037F-6AA3-A039347A9555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BFC4B8E-ADE8-9FAC-D65E-5CAC7E0F1714}"/>
              </a:ext>
            </a:extLst>
          </p:cNvPr>
          <p:cNvSpPr txBox="1"/>
          <p:nvPr/>
        </p:nvSpPr>
        <p:spPr>
          <a:xfrm>
            <a:off x="666612" y="2043784"/>
            <a:ext cx="5083121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Entropy 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934CC-7500-D6DF-AA4C-D9336850C4C7}"/>
              </a:ext>
            </a:extLst>
          </p:cNvPr>
          <p:cNvSpPr txBox="1"/>
          <p:nvPr/>
        </p:nvSpPr>
        <p:spPr>
          <a:xfrm>
            <a:off x="2556096" y="3915949"/>
            <a:ext cx="3768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Delta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C88AC-E91A-D92A-AD47-93A14761BA6B}"/>
              </a:ext>
            </a:extLst>
          </p:cNvPr>
          <p:cNvSpPr txBox="1"/>
          <p:nvPr/>
        </p:nvSpPr>
        <p:spPr>
          <a:xfrm>
            <a:off x="5717076" y="5064426"/>
            <a:ext cx="5273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17 19 24 24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17 2 5 0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BFEFC-D133-9486-21D4-5137A491F06F}"/>
              </a:ext>
            </a:extLst>
          </p:cNvPr>
          <p:cNvSpPr txBox="1"/>
          <p:nvPr/>
        </p:nvSpPr>
        <p:spPr>
          <a:xfrm>
            <a:off x="2588754" y="5985297"/>
            <a:ext cx="4878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length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40B6C-8A3B-9C60-08C8-078352185199}"/>
              </a:ext>
            </a:extLst>
          </p:cNvPr>
          <p:cNvSpPr txBox="1"/>
          <p:nvPr/>
        </p:nvSpPr>
        <p:spPr>
          <a:xfrm>
            <a:off x="5717076" y="7133774"/>
            <a:ext cx="4301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10 10 10 10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4 10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-5400000">
            <a:off x="1957002" y="7160880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27C77-0C99-037F-6AA3-A039347A9555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BFC4B8E-ADE8-9FAC-D65E-5CAC7E0F1714}"/>
              </a:ext>
            </a:extLst>
          </p:cNvPr>
          <p:cNvSpPr txBox="1"/>
          <p:nvPr/>
        </p:nvSpPr>
        <p:spPr>
          <a:xfrm>
            <a:off x="666612" y="2043784"/>
            <a:ext cx="5083121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Entropy encoding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934CC-7500-D6DF-AA4C-D9336850C4C7}"/>
              </a:ext>
            </a:extLst>
          </p:cNvPr>
          <p:cNvSpPr txBox="1"/>
          <p:nvPr/>
        </p:nvSpPr>
        <p:spPr>
          <a:xfrm>
            <a:off x="1143000" y="4480890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delta encoding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BFEFC-D133-9486-21D4-5137A491F06F}"/>
              </a:ext>
            </a:extLst>
          </p:cNvPr>
          <p:cNvSpPr txBox="1"/>
          <p:nvPr/>
        </p:nvSpPr>
        <p:spPr>
          <a:xfrm>
            <a:off x="1143000" y="59150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length encoding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7854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5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7252" y="13327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96373" y="822960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743687" y="3070778"/>
            <a:ext cx="13235332" cy="1771044"/>
            <a:chOff x="0" y="0"/>
            <a:chExt cx="2602724" cy="348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08980" y="2663413"/>
            <a:ext cx="13235332" cy="1771044"/>
            <a:chOff x="0" y="0"/>
            <a:chExt cx="2602724" cy="3482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43687" y="2423794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460609" y="6945410"/>
            <a:ext cx="5395669" cy="7964048"/>
          </a:xfrm>
          <a:custGeom>
            <a:avLst/>
            <a:gdLst/>
            <a:ahLst/>
            <a:cxnLst/>
            <a:rect l="l" t="t" r="r" b="b"/>
            <a:pathLst>
              <a:path w="5395669" h="7964048">
                <a:moveTo>
                  <a:pt x="0" y="0"/>
                </a:moveTo>
                <a:lnTo>
                  <a:pt x="5395669" y="0"/>
                </a:lnTo>
                <a:lnTo>
                  <a:pt x="5395669" y="7964048"/>
                </a:lnTo>
                <a:lnTo>
                  <a:pt x="0" y="7964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804" y="-2434298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10037" y="7878010"/>
            <a:ext cx="3462763" cy="1857300"/>
          </a:xfrm>
          <a:custGeom>
            <a:avLst/>
            <a:gdLst/>
            <a:ahLst/>
            <a:cxnLst/>
            <a:rect l="l" t="t" r="r" b="b"/>
            <a:pathLst>
              <a:path w="3462763" h="1857300">
                <a:moveTo>
                  <a:pt x="0" y="0"/>
                </a:moveTo>
                <a:lnTo>
                  <a:pt x="3462763" y="0"/>
                </a:lnTo>
                <a:lnTo>
                  <a:pt x="3462763" y="1857300"/>
                </a:lnTo>
                <a:lnTo>
                  <a:pt x="0" y="1857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11983" y="7878010"/>
            <a:ext cx="1728484" cy="1920538"/>
          </a:xfrm>
          <a:custGeom>
            <a:avLst/>
            <a:gdLst/>
            <a:ahLst/>
            <a:cxnLst/>
            <a:rect l="l" t="t" r="r" b="b"/>
            <a:pathLst>
              <a:path w="1728484" h="1920538">
                <a:moveTo>
                  <a:pt x="0" y="0"/>
                </a:moveTo>
                <a:lnTo>
                  <a:pt x="1728485" y="0"/>
                </a:lnTo>
                <a:lnTo>
                  <a:pt x="1728485" y="1920538"/>
                </a:lnTo>
                <a:lnTo>
                  <a:pt x="0" y="1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40468" y="857250"/>
            <a:ext cx="35344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 Bold"/>
              </a:rPr>
              <a:t>Topic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55445" y="3175553"/>
            <a:ext cx="11491685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Giới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thiệu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về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thuật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toán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nén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JPEG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743687" y="5787858"/>
            <a:ext cx="13235332" cy="1771044"/>
            <a:chOff x="0" y="0"/>
            <a:chExt cx="2602724" cy="3482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64B2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308980" y="5380492"/>
            <a:ext cx="13235332" cy="1771044"/>
            <a:chOff x="0" y="0"/>
            <a:chExt cx="2602724" cy="3482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02724" cy="348275"/>
            </a:xfrm>
            <a:custGeom>
              <a:avLst/>
              <a:gdLst/>
              <a:ahLst/>
              <a:cxnLst/>
              <a:rect l="l" t="t" r="r" b="b"/>
              <a:pathLst>
                <a:path w="2602724" h="348275">
                  <a:moveTo>
                    <a:pt x="203200" y="0"/>
                  </a:moveTo>
                  <a:lnTo>
                    <a:pt x="2602724" y="0"/>
                  </a:lnTo>
                  <a:lnTo>
                    <a:pt x="2399524" y="348275"/>
                  </a:lnTo>
                  <a:lnTo>
                    <a:pt x="0" y="348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743687" y="5140874"/>
            <a:ext cx="985710" cy="646984"/>
          </a:xfrm>
          <a:custGeom>
            <a:avLst/>
            <a:gdLst/>
            <a:ahLst/>
            <a:cxnLst/>
            <a:rect l="l" t="t" r="r" b="b"/>
            <a:pathLst>
              <a:path w="985710" h="646984">
                <a:moveTo>
                  <a:pt x="0" y="0"/>
                </a:moveTo>
                <a:lnTo>
                  <a:pt x="985710" y="0"/>
                </a:lnTo>
                <a:lnTo>
                  <a:pt x="985710" y="646984"/>
                </a:lnTo>
                <a:lnTo>
                  <a:pt x="0" y="646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672800" y="5892633"/>
            <a:ext cx="10942400" cy="7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Các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bước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nén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hình</a:t>
            </a:r>
            <a:r>
              <a:rPr lang="en-US" sz="5601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5601" dirty="0" err="1">
                <a:solidFill>
                  <a:srgbClr val="000000"/>
                </a:solidFill>
                <a:latin typeface="Quicksand Bold"/>
              </a:rPr>
              <a:t>ảnh</a:t>
            </a:r>
            <a:endParaRPr lang="en-US" sz="5601" dirty="0">
              <a:solidFill>
                <a:srgbClr val="000000"/>
              </a:solidFill>
              <a:latin typeface="Quicksan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-5400000">
            <a:off x="1957002" y="7160880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27C77-0C99-037F-6AA3-A039347A9555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BFC4B8E-ADE8-9FAC-D65E-5CAC7E0F1714}"/>
              </a:ext>
            </a:extLst>
          </p:cNvPr>
          <p:cNvSpPr txBox="1"/>
          <p:nvPr/>
        </p:nvSpPr>
        <p:spPr>
          <a:xfrm>
            <a:off x="666612" y="2043784"/>
            <a:ext cx="5083121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dirty="0">
                <a:solidFill>
                  <a:srgbClr val="C00000"/>
                </a:solidFill>
                <a:latin typeface="Paytone One"/>
              </a:rPr>
              <a:t>Entropy encoding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904B85-0C9A-C02F-C0BF-D1C946B6A9A4}"/>
              </a:ext>
            </a:extLst>
          </p:cNvPr>
          <p:cNvSpPr txBox="1"/>
          <p:nvPr/>
        </p:nvSpPr>
        <p:spPr>
          <a:xfrm>
            <a:off x="3505200" y="4595820"/>
            <a:ext cx="1203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Huffman encoding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DC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2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103AB3E9-C0FB-BCC1-B997-52BFEF1533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16CA57C-EFAF-72E3-CE60-76FD499CC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31" y="152400"/>
            <a:ext cx="1451133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5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4BF58-DC6D-C28B-5209-B4446123866E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DECODE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525A7-3736-3C2B-9B2B-1F65FBAC3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477" y="3521112"/>
            <a:ext cx="14553045" cy="45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3508" y="2986456"/>
            <a:ext cx="19110882" cy="12543688"/>
          </a:xfrm>
          <a:custGeom>
            <a:avLst/>
            <a:gdLst/>
            <a:ahLst/>
            <a:cxnLst/>
            <a:rect l="l" t="t" r="r" b="b"/>
            <a:pathLst>
              <a:path w="19110882" h="12543688">
                <a:moveTo>
                  <a:pt x="0" y="0"/>
                </a:moveTo>
                <a:lnTo>
                  <a:pt x="19110882" y="0"/>
                </a:lnTo>
                <a:lnTo>
                  <a:pt x="19110882" y="12543688"/>
                </a:lnTo>
                <a:lnTo>
                  <a:pt x="0" y="12543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04763" y="6856469"/>
            <a:ext cx="7990040" cy="7200900"/>
          </a:xfrm>
          <a:custGeom>
            <a:avLst/>
            <a:gdLst/>
            <a:ahLst/>
            <a:cxnLst/>
            <a:rect l="l" t="t" r="r" b="b"/>
            <a:pathLst>
              <a:path w="7990040" h="7200900">
                <a:moveTo>
                  <a:pt x="0" y="0"/>
                </a:moveTo>
                <a:lnTo>
                  <a:pt x="7990040" y="0"/>
                </a:lnTo>
                <a:lnTo>
                  <a:pt x="799004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532578" y="-888991"/>
            <a:ext cx="7315200" cy="2469762"/>
          </a:xfrm>
          <a:custGeom>
            <a:avLst/>
            <a:gdLst/>
            <a:ahLst/>
            <a:cxnLst/>
            <a:rect l="l" t="t" r="r" b="b"/>
            <a:pathLst>
              <a:path w="7315200" h="2469762">
                <a:moveTo>
                  <a:pt x="0" y="0"/>
                </a:moveTo>
                <a:lnTo>
                  <a:pt x="7315200" y="0"/>
                </a:lnTo>
                <a:lnTo>
                  <a:pt x="7315200" y="2469762"/>
                </a:lnTo>
                <a:lnTo>
                  <a:pt x="0" y="2469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6028" y="345890"/>
            <a:ext cx="2687386" cy="2335582"/>
          </a:xfrm>
          <a:custGeom>
            <a:avLst/>
            <a:gdLst/>
            <a:ahLst/>
            <a:cxnLst/>
            <a:rect l="l" t="t" r="r" b="b"/>
            <a:pathLst>
              <a:path w="2687386" h="2335582">
                <a:moveTo>
                  <a:pt x="0" y="0"/>
                </a:moveTo>
                <a:lnTo>
                  <a:pt x="2687386" y="0"/>
                </a:lnTo>
                <a:lnTo>
                  <a:pt x="2687386" y="2335583"/>
                </a:lnTo>
                <a:lnTo>
                  <a:pt x="0" y="2335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10A57-DEB0-21A4-855D-10C6CBF686FD}"/>
              </a:ext>
            </a:extLst>
          </p:cNvPr>
          <p:cNvSpPr txBox="1"/>
          <p:nvPr/>
        </p:nvSpPr>
        <p:spPr>
          <a:xfrm>
            <a:off x="1140933" y="2986456"/>
            <a:ext cx="1600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https://www.youtube.com/watch?v=Kv1Hiv3ox8I&amp;t=923s&amp;pp=ygUXanBlZyBjb21wcmVzc2lvbiBweXRob24%3D</a:t>
            </a:r>
            <a:endParaRPr lang="en-US" sz="3600" b="0" i="0" u="sng" strike="noStrike" dirty="0">
              <a:solidFill>
                <a:srgbClr val="1155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JPEG DCT, Discrete Cosine Transform (JPEG Pt2)- Computerphile</a:t>
            </a:r>
            <a:endParaRPr lang="en-US" sz="3600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https://yasoob.me/posts/understanding-and-writing-jpeg-decoder-in-python/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JPEG – Wikipedia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https://www.w3.org/Graphics/JPEG/itu-t81.pdf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39945-D7B8-9887-9FDE-0E3A41610E8F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REFERENCE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6319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6400" y="3400454"/>
            <a:ext cx="7315200" cy="2739875"/>
          </a:xfrm>
          <a:custGeom>
            <a:avLst/>
            <a:gdLst/>
            <a:ahLst/>
            <a:cxnLst/>
            <a:rect l="l" t="t" r="r" b="b"/>
            <a:pathLst>
              <a:path w="7315200" h="2739875">
                <a:moveTo>
                  <a:pt x="0" y="0"/>
                </a:moveTo>
                <a:lnTo>
                  <a:pt x="7315200" y="0"/>
                </a:lnTo>
                <a:lnTo>
                  <a:pt x="7315200" y="2739875"/>
                </a:lnTo>
                <a:lnTo>
                  <a:pt x="0" y="2739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75691">
            <a:off x="12020804" y="4829449"/>
            <a:ext cx="1932233" cy="1939285"/>
          </a:xfrm>
          <a:custGeom>
            <a:avLst/>
            <a:gdLst/>
            <a:ahLst/>
            <a:cxnLst/>
            <a:rect l="l" t="t" r="r" b="b"/>
            <a:pathLst>
              <a:path w="1932233" h="1939285">
                <a:moveTo>
                  <a:pt x="0" y="0"/>
                </a:moveTo>
                <a:lnTo>
                  <a:pt x="1932233" y="0"/>
                </a:lnTo>
                <a:lnTo>
                  <a:pt x="1932233" y="1939285"/>
                </a:lnTo>
                <a:lnTo>
                  <a:pt x="0" y="19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596" y="0"/>
            <a:ext cx="782104" cy="3400454"/>
          </a:xfrm>
          <a:custGeom>
            <a:avLst/>
            <a:gdLst/>
            <a:ahLst/>
            <a:cxnLst/>
            <a:rect l="l" t="t" r="r" b="b"/>
            <a:pathLst>
              <a:path w="782104" h="340045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85840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0666" y="7574008"/>
            <a:ext cx="2658732" cy="2712992"/>
          </a:xfrm>
          <a:custGeom>
            <a:avLst/>
            <a:gdLst/>
            <a:ahLst/>
            <a:cxnLst/>
            <a:rect l="l" t="t" r="r" b="b"/>
            <a:pathLst>
              <a:path w="2658732" h="2712992">
                <a:moveTo>
                  <a:pt x="0" y="0"/>
                </a:moveTo>
                <a:lnTo>
                  <a:pt x="2658732" y="0"/>
                </a:lnTo>
                <a:lnTo>
                  <a:pt x="2658732" y="2712992"/>
                </a:lnTo>
                <a:lnTo>
                  <a:pt x="0" y="27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16962" y="-714612"/>
            <a:ext cx="3684676" cy="3486625"/>
          </a:xfrm>
          <a:custGeom>
            <a:avLst/>
            <a:gdLst/>
            <a:ahLst/>
            <a:cxnLst/>
            <a:rect l="l" t="t" r="r" b="b"/>
            <a:pathLst>
              <a:path w="3684676" h="3486625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JPEG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D0288-D25A-1865-EA47-60C0D62C8E38}"/>
              </a:ext>
            </a:extLst>
          </p:cNvPr>
          <p:cNvSpPr txBox="1"/>
          <p:nvPr/>
        </p:nvSpPr>
        <p:spPr>
          <a:xfrm>
            <a:off x="1289822" y="4688695"/>
            <a:ext cx="11957321" cy="90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Photographic Experts Group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103AB3E9-C0FB-BCC1-B997-52BFEF1533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D3CEA59-6D0D-DD5E-F511-BDC0DA42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2816923"/>
            <a:ext cx="4495800" cy="465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81FCCF-E76F-604A-13E5-F23B3B88F99F}"/>
              </a:ext>
            </a:extLst>
          </p:cNvPr>
          <p:cNvSpPr txBox="1"/>
          <p:nvPr/>
        </p:nvSpPr>
        <p:spPr>
          <a:xfrm>
            <a:off x="1267520" y="6127535"/>
            <a:ext cx="11957321" cy="90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6A5932-C375-2FA3-5345-919FFDCC2673}"/>
              </a:ext>
            </a:extLst>
          </p:cNvPr>
          <p:cNvSpPr txBox="1"/>
          <p:nvPr/>
        </p:nvSpPr>
        <p:spPr>
          <a:xfrm>
            <a:off x="1299115" y="3252643"/>
            <a:ext cx="11957321" cy="90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JPEG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103AB3E9-C0FB-BCC1-B997-52BFEF1533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1F507C8-2463-B579-3624-4835886F2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190180"/>
              </p:ext>
            </p:extLst>
          </p:nvPr>
        </p:nvGraphicFramePr>
        <p:xfrm>
          <a:off x="2895600" y="4381500"/>
          <a:ext cx="12192000" cy="2804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08146227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460705974"/>
                    </a:ext>
                  </a:extLst>
                </a:gridCol>
              </a:tblGrid>
              <a:tr h="65477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Năm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8378"/>
                  </a:ext>
                </a:extLst>
              </a:tr>
              <a:tr h="65477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803571"/>
                  </a:ext>
                </a:extLst>
              </a:tr>
              <a:tr h="65477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919542"/>
                  </a:ext>
                </a:extLst>
              </a:tr>
              <a:tr h="65477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JPEG XR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20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7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10FF2-4BA6-3080-9628-59D91B96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289" y="3666047"/>
            <a:ext cx="14849421" cy="4343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454E2-3447-DDF7-33CB-594C835A0BD5}"/>
              </a:ext>
            </a:extLst>
          </p:cNvPr>
          <p:cNvSpPr txBox="1"/>
          <p:nvPr/>
        </p:nvSpPr>
        <p:spPr>
          <a:xfrm>
            <a:off x="1835217" y="3771900"/>
            <a:ext cx="14775179" cy="90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A2C317-0D62-CEBD-9046-CA2C0F2D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600700"/>
            <a:ext cx="1371600" cy="15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59E247-C065-654F-085E-3ADC1A49F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007" y="5600699"/>
            <a:ext cx="1371600" cy="15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80B6AD-193D-93CC-9A1D-6763CAD4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5600699"/>
            <a:ext cx="1371600" cy="15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0922D6-7398-C35A-C716-6D3AF9BB65C9}"/>
              </a:ext>
            </a:extLst>
          </p:cNvPr>
          <p:cNvSpPr txBox="1"/>
          <p:nvPr/>
        </p:nvSpPr>
        <p:spPr>
          <a:xfrm>
            <a:off x="2362200" y="7581900"/>
            <a:ext cx="137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216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G: 114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114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D7C05-6921-CF46-9A4F-A6DCA25AC836}"/>
              </a:ext>
            </a:extLst>
          </p:cNvPr>
          <p:cNvSpPr txBox="1"/>
          <p:nvPr/>
        </p:nvSpPr>
        <p:spPr>
          <a:xfrm>
            <a:off x="8458200" y="7581899"/>
            <a:ext cx="137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59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G: 135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235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12C17-95EF-0088-6CB9-20822855744E}"/>
              </a:ext>
            </a:extLst>
          </p:cNvPr>
          <p:cNvSpPr txBox="1"/>
          <p:nvPr/>
        </p:nvSpPr>
        <p:spPr>
          <a:xfrm>
            <a:off x="14554200" y="7589519"/>
            <a:ext cx="137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203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G: 215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125</a:t>
            </a:r>
          </a:p>
        </p:txBody>
      </p:sp>
    </p:spTree>
    <p:extLst>
      <p:ext uri="{BB962C8B-B14F-4D97-AF65-F5344CB8AC3E}">
        <p14:creationId xmlns:p14="http://schemas.microsoft.com/office/powerpoint/2010/main" val="4752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454E2-3447-DDF7-33CB-594C835A0BD5}"/>
              </a:ext>
            </a:extLst>
          </p:cNvPr>
          <p:cNvSpPr txBox="1"/>
          <p:nvPr/>
        </p:nvSpPr>
        <p:spPr>
          <a:xfrm>
            <a:off x="1835217" y="3345594"/>
            <a:ext cx="14775179" cy="18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JPEG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RGB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YCbCr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Y,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6DE7C-F1B9-D3C8-1648-3DCDB2756DCB}"/>
              </a:ext>
            </a:extLst>
          </p:cNvPr>
          <p:cNvSpPr txBox="1"/>
          <p:nvPr/>
        </p:nvSpPr>
        <p:spPr>
          <a:xfrm>
            <a:off x="1143000" y="5636645"/>
            <a:ext cx="6775382" cy="275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0.299R + 0.587G + 0.114B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0.564(B - Y)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 = 0.713(R - 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9A0FE-0589-7EBE-442A-F3977037F75E}"/>
              </a:ext>
            </a:extLst>
          </p:cNvPr>
          <p:cNvSpPr txBox="1"/>
          <p:nvPr/>
        </p:nvSpPr>
        <p:spPr>
          <a:xfrm>
            <a:off x="10134600" y="5636645"/>
            <a:ext cx="6775382" cy="2751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Y + 1.402Cr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Y – 0.344Cb – 0.714Cr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Y + 1.772Cb</a:t>
            </a:r>
          </a:p>
        </p:txBody>
      </p:sp>
    </p:spTree>
    <p:extLst>
      <p:ext uri="{BB962C8B-B14F-4D97-AF65-F5344CB8AC3E}">
        <p14:creationId xmlns:p14="http://schemas.microsoft.com/office/powerpoint/2010/main" val="40044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454E2-3447-DDF7-33CB-594C835A0BD5}"/>
              </a:ext>
            </a:extLst>
          </p:cNvPr>
          <p:cNvSpPr txBox="1"/>
          <p:nvPr/>
        </p:nvSpPr>
        <p:spPr>
          <a:xfrm>
            <a:off x="1835217" y="3771900"/>
            <a:ext cx="14775179" cy="1828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Cr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3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0200" y="-2476500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30A280A0-3552-D8CE-137D-82C40F1A8AA6}"/>
              </a:ext>
            </a:extLst>
          </p:cNvPr>
          <p:cNvSpPr txBox="1"/>
          <p:nvPr/>
        </p:nvSpPr>
        <p:spPr>
          <a:xfrm>
            <a:off x="5192893" y="857250"/>
            <a:ext cx="80598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0000"/>
                </a:solidFill>
                <a:latin typeface="Paytone One"/>
              </a:rPr>
              <a:t>ENCODE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6A7ABE-60D0-5956-3E9A-8B5C8677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77" y="3326098"/>
            <a:ext cx="14904445" cy="542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98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839</Words>
  <Application>Microsoft Office PowerPoint</Application>
  <PresentationFormat>Custom</PresentationFormat>
  <Paragraphs>133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Paytone One</vt:lpstr>
      <vt:lpstr>Arial</vt:lpstr>
      <vt:lpstr>Cambria Math</vt:lpstr>
      <vt:lpstr>Quicksand Bold</vt:lpstr>
      <vt:lpstr>Calibri</vt:lpstr>
      <vt:lpstr>Paytone One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Aesthetic Group Project Presentation</dc:title>
  <cp:lastModifiedBy>Hưng Đoàn</cp:lastModifiedBy>
  <cp:revision>6</cp:revision>
  <dcterms:created xsi:type="dcterms:W3CDTF">2006-08-16T00:00:00Z</dcterms:created>
  <dcterms:modified xsi:type="dcterms:W3CDTF">2023-06-14T17:33:40Z</dcterms:modified>
  <dc:identifier>DAFlw-11GaU</dc:identifier>
</cp:coreProperties>
</file>